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8" r:id="rId31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3" Type="http://schemas.openxmlformats.org/officeDocument/2006/relationships/slide" Target="slides/slide19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1" name="Shape 11741"/>
        <p:cNvGrpSpPr/>
        <p:nvPr/>
      </p:nvGrpSpPr>
      <p:grpSpPr>
        <a:xfrm>
          <a:off x="0" y="0"/>
          <a:ext cx="0" cy="0"/>
          <a:chOff x="0" y="0"/>
          <a:chExt cx="0" cy="0"/>
        </a:xfrm>
      </p:grpSpPr>
      <p:sp>
        <p:nvSpPr>
          <p:cNvPr id="11742" name="Google Shape;11742;p1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43" name="Google Shape;11743;p1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notesSlide" Target="../notesSlides/notesSlide193.xml"/><Relationship Id="rId3" Type="http://schemas.openxmlformats.org/officeDocument/2006/relationships/image" Target="../media/image355.png"/><Relationship Id="rId4" Type="http://schemas.openxmlformats.org/officeDocument/2006/relationships/image" Target="../media/image383.png"/><Relationship Id="rId5" Type="http://schemas.openxmlformats.org/officeDocument/2006/relationships/image" Target="../media/image365.png"/></Relationships>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4" name="Shape 11744"/>
        <p:cNvGrpSpPr/>
        <p:nvPr/>
      </p:nvGrpSpPr>
      <p:grpSpPr>
        <a:xfrm>
          <a:off x="0" y="0"/>
          <a:ext cx="0" cy="0"/>
          <a:chOff x="0" y="0"/>
          <a:chExt cx="0" cy="0"/>
        </a:xfrm>
      </p:grpSpPr>
      <p:sp>
        <p:nvSpPr>
          <p:cNvPr id="11745" name="Google Shape;11745;p1623"/>
          <p:cNvSpPr txBox="1"/>
          <p:nvPr>
            <p:ph type="title"/>
          </p:nvPr>
        </p:nvSpPr>
        <p:spPr>
          <a:xfrm>
            <a:off x="381000" y="228600"/>
            <a:ext cx="8458200" cy="8096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chemeClr val="dk1"/>
                </a:solidFill>
              </a:rPr>
              <a:t>Multi-Spectral Sea Surface Temperature Algorithms for GOES-R</a:t>
            </a:r>
            <a:br>
              <a:rPr lang="en-US" sz="2400">
                <a:solidFill>
                  <a:schemeClr val="dk1"/>
                </a:solidFill>
              </a:rPr>
            </a:br>
            <a:r>
              <a:rPr lang="en-US" sz="2400">
                <a:solidFill>
                  <a:schemeClr val="dk1"/>
                </a:solidFill>
              </a:rPr>
              <a:t>Atmospheric and Environmental Research, Inc., Lexington, MA</a:t>
            </a:r>
            <a:br>
              <a:rPr lang="en-US" sz="2400">
                <a:solidFill>
                  <a:schemeClr val="dk1"/>
                </a:solidFill>
              </a:rPr>
            </a:br>
            <a:r>
              <a:rPr lang="en-US" sz="2400">
                <a:solidFill>
                  <a:schemeClr val="dk1"/>
                </a:solidFill>
              </a:rPr>
              <a:t>David Hogan, Bill Gallery</a:t>
            </a:r>
            <a:r>
              <a:rPr baseline="30000" lang="en-US" sz="2400">
                <a:solidFill>
                  <a:schemeClr val="dk1"/>
                </a:solidFill>
              </a:rPr>
              <a:t>A</a:t>
            </a:r>
            <a:r>
              <a:rPr lang="en-US" sz="2400">
                <a:solidFill>
                  <a:schemeClr val="dk1"/>
                </a:solidFill>
              </a:rPr>
              <a:t>, Scott Zaccheo, Xu Liu</a:t>
            </a:r>
            <a:r>
              <a:rPr baseline="30000" lang="en-US" sz="2400">
                <a:solidFill>
                  <a:schemeClr val="dk1"/>
                </a:solidFill>
              </a:rPr>
              <a:t>B</a:t>
            </a:r>
            <a:endParaRPr/>
          </a:p>
        </p:txBody>
      </p:sp>
      <p:sp>
        <p:nvSpPr>
          <p:cNvPr id="11746" name="Google Shape;11746;p1623"/>
          <p:cNvSpPr txBox="1"/>
          <p:nvPr>
            <p:ph idx="1" type="body"/>
          </p:nvPr>
        </p:nvSpPr>
        <p:spPr>
          <a:xfrm>
            <a:off x="609600" y="1219200"/>
            <a:ext cx="36576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Times New Roman"/>
              <a:buNone/>
            </a:pPr>
            <a:r>
              <a:rPr lang="en-US" sz="2400"/>
              <a:t>Sea Surface Temperature</a:t>
            </a:r>
            <a:endParaRPr/>
          </a:p>
          <a:p>
            <a:pPr indent="0" lvl="0" marL="0" rtl="0" algn="l">
              <a:spcBef>
                <a:spcPts val="640"/>
              </a:spcBef>
              <a:spcAft>
                <a:spcPts val="0"/>
              </a:spcAft>
              <a:buClr>
                <a:schemeClr val="dk1"/>
              </a:buClr>
              <a:buSzPts val="3200"/>
              <a:buFont typeface="Times New Roman"/>
              <a:buNone/>
            </a:pPr>
            <a:r>
              <a:t/>
            </a:r>
            <a:endParaRPr/>
          </a:p>
        </p:txBody>
      </p:sp>
      <p:cxnSp>
        <p:nvCxnSpPr>
          <p:cNvPr id="11747" name="Google Shape;11747;p1623"/>
          <p:cNvCxnSpPr/>
          <p:nvPr/>
        </p:nvCxnSpPr>
        <p:spPr>
          <a:xfrm>
            <a:off x="4495800" y="1371600"/>
            <a:ext cx="0" cy="5105400"/>
          </a:xfrm>
          <a:prstGeom prst="straightConnector1">
            <a:avLst/>
          </a:prstGeom>
          <a:noFill/>
          <a:ln cap="flat" cmpd="sng" w="57150">
            <a:solidFill>
              <a:schemeClr val="accent2"/>
            </a:solidFill>
            <a:prstDash val="solid"/>
            <a:round/>
            <a:headEnd len="med" w="med" type="none"/>
            <a:tailEnd len="med" w="med" type="none"/>
          </a:ln>
        </p:spPr>
      </p:cxnSp>
      <p:cxnSp>
        <p:nvCxnSpPr>
          <p:cNvPr id="11748" name="Google Shape;11748;p1623"/>
          <p:cNvCxnSpPr/>
          <p:nvPr/>
        </p:nvCxnSpPr>
        <p:spPr>
          <a:xfrm>
            <a:off x="533400" y="3733800"/>
            <a:ext cx="8229600" cy="0"/>
          </a:xfrm>
          <a:prstGeom prst="straightConnector1">
            <a:avLst/>
          </a:prstGeom>
          <a:noFill/>
          <a:ln cap="flat" cmpd="sng" w="57150">
            <a:solidFill>
              <a:schemeClr val="accent2"/>
            </a:solidFill>
            <a:prstDash val="solid"/>
            <a:round/>
            <a:headEnd len="med" w="med" type="none"/>
            <a:tailEnd len="med" w="med" type="none"/>
          </a:ln>
        </p:spPr>
      </p:cxnSp>
      <p:sp>
        <p:nvSpPr>
          <p:cNvPr id="11749" name="Google Shape;11749;p1623"/>
          <p:cNvSpPr/>
          <p:nvPr/>
        </p:nvSpPr>
        <p:spPr>
          <a:xfrm>
            <a:off x="4724400" y="1143000"/>
            <a:ext cx="4267200" cy="2057400"/>
          </a:xfrm>
          <a:prstGeom prst="rect">
            <a:avLst/>
          </a:prstGeom>
          <a:noFill/>
          <a:ln>
            <a:noFill/>
          </a:ln>
        </p:spPr>
        <p:txBody>
          <a:bodyPr anchorCtr="0" anchor="t" bIns="45700" lIns="91425" spcFirstLastPara="1" rIns="91425" wrap="square" tIns="45700">
            <a:noAutofit/>
          </a:bodyPr>
          <a:lstStyle/>
          <a:p>
            <a:pPr indent="-227013" lvl="0" marL="227013"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Integrated Algorithm Toolbox</a:t>
            </a:r>
            <a:endParaRPr/>
          </a:p>
          <a:p>
            <a:pPr indent="-227013" lvl="0" marL="227013"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AER’s Flexible End-to-end Algorithm Development and Test Environment</a:t>
            </a:r>
            <a:endParaRPr/>
          </a:p>
        </p:txBody>
      </p:sp>
      <p:sp>
        <p:nvSpPr>
          <p:cNvPr id="11750" name="Google Shape;11750;p1623"/>
          <p:cNvSpPr/>
          <p:nvPr/>
        </p:nvSpPr>
        <p:spPr>
          <a:xfrm>
            <a:off x="152400" y="3810000"/>
            <a:ext cx="44196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Regression-based SST Algorithms</a:t>
            </a:r>
            <a:endParaRPr/>
          </a:p>
          <a:p>
            <a:pPr indent="0" lvl="0" marL="0" marR="0" rtl="0" algn="l">
              <a:lnSpc>
                <a:spcPct val="100000"/>
              </a:lnSpc>
              <a:spcBef>
                <a:spcPts val="48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1751" name="Google Shape;11751;p1623"/>
          <p:cNvSpPr/>
          <p:nvPr/>
        </p:nvSpPr>
        <p:spPr>
          <a:xfrm>
            <a:off x="4724400" y="3733800"/>
            <a:ext cx="4038600" cy="1143000"/>
          </a:xfrm>
          <a:prstGeom prst="rect">
            <a:avLst/>
          </a:prstGeom>
          <a:noFill/>
          <a:ln>
            <a:noFill/>
          </a:ln>
        </p:spPr>
        <p:txBody>
          <a:bodyPr anchorCtr="0" anchor="t" bIns="45700" lIns="91425" spcFirstLastPara="1" rIns="91425" wrap="square" tIns="45700">
            <a:noAutofit/>
          </a:bodyPr>
          <a:lstStyle/>
          <a:p>
            <a:pPr indent="-168275" lvl="0" marL="168275"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Physical Retrieval Algorithm</a:t>
            </a:r>
            <a:endParaRPr/>
          </a:p>
          <a:p>
            <a:pPr indent="-168275" lvl="0" marL="168275"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Uses both ABI and HES</a:t>
            </a:r>
            <a:endParaRPr/>
          </a:p>
          <a:p>
            <a:pPr indent="-168275" lvl="0" marL="168275"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2 km spatial resolution (nadir)</a:t>
            </a:r>
            <a:endParaRPr/>
          </a:p>
          <a:p>
            <a:pPr indent="-168275" lvl="0" marL="168275"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Best quality, higher computational burden</a:t>
            </a:r>
            <a:endParaRPr/>
          </a:p>
        </p:txBody>
      </p:sp>
      <p:sp>
        <p:nvSpPr>
          <p:cNvPr id="11752" name="Google Shape;11752;p1623"/>
          <p:cNvSpPr txBox="1"/>
          <p:nvPr/>
        </p:nvSpPr>
        <p:spPr>
          <a:xfrm>
            <a:off x="152400" y="6430963"/>
            <a:ext cx="83820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baseline="30000" i="0" lang="en-US" sz="1200" u="none" cap="none" strike="noStrike">
                <a:solidFill>
                  <a:srgbClr val="000000"/>
                </a:solidFill>
                <a:latin typeface="Arial"/>
                <a:ea typeface="Arial"/>
                <a:cs typeface="Arial"/>
                <a:sym typeface="Arial"/>
              </a:rPr>
              <a:t>A</a:t>
            </a:r>
            <a:r>
              <a:rPr b="1" i="0" lang="en-US" sz="1200" u="none" cap="none" strike="noStrike">
                <a:solidFill>
                  <a:srgbClr val="000000"/>
                </a:solidFill>
                <a:latin typeface="Arial"/>
                <a:ea typeface="Arial"/>
                <a:cs typeface="Arial"/>
                <a:sym typeface="Arial"/>
              </a:rPr>
              <a:t> Current affiliation Frontier Technology, Inc., Beverly, MA , </a:t>
            </a:r>
            <a:r>
              <a:rPr b="1" baseline="30000" i="0" lang="en-US" sz="1200" u="none" cap="none" strike="noStrike">
                <a:solidFill>
                  <a:srgbClr val="000000"/>
                </a:solidFill>
                <a:latin typeface="Arial"/>
                <a:ea typeface="Arial"/>
                <a:cs typeface="Arial"/>
                <a:sym typeface="Arial"/>
              </a:rPr>
              <a:t>B</a:t>
            </a:r>
            <a:r>
              <a:rPr b="1" i="0" lang="en-US" sz="1200" u="none" cap="none" strike="noStrike">
                <a:solidFill>
                  <a:srgbClr val="000000"/>
                </a:solidFill>
                <a:latin typeface="Arial"/>
                <a:ea typeface="Arial"/>
                <a:cs typeface="Arial"/>
                <a:sym typeface="Arial"/>
              </a:rPr>
              <a:t> Current affiliation NASA Langley Research Center</a:t>
            </a:r>
            <a:endParaRPr b="1" baseline="30000" i="0" sz="1200" u="none" cap="none" strike="noStrike">
              <a:solidFill>
                <a:srgbClr val="000000"/>
              </a:solidFill>
              <a:latin typeface="Arial"/>
              <a:ea typeface="Arial"/>
              <a:cs typeface="Arial"/>
              <a:sym typeface="Arial"/>
            </a:endParaRPr>
          </a:p>
        </p:txBody>
      </p:sp>
      <p:pic>
        <p:nvPicPr>
          <p:cNvPr id="11753" name="Google Shape;11753;p1623"/>
          <p:cNvPicPr preferRelativeResize="0"/>
          <p:nvPr/>
        </p:nvPicPr>
        <p:blipFill rotWithShape="1">
          <a:blip r:embed="rId3">
            <a:alphaModFix/>
          </a:blip>
          <a:srcRect b="0" l="0" r="0" t="0"/>
          <a:stretch/>
        </p:blipFill>
        <p:spPr>
          <a:xfrm>
            <a:off x="4876800" y="2133600"/>
            <a:ext cx="1716088" cy="1536700"/>
          </a:xfrm>
          <a:prstGeom prst="rect">
            <a:avLst/>
          </a:prstGeom>
          <a:noFill/>
          <a:ln>
            <a:noFill/>
          </a:ln>
        </p:spPr>
      </p:pic>
      <p:pic>
        <p:nvPicPr>
          <p:cNvPr id="11754" name="Google Shape;11754;p1623"/>
          <p:cNvPicPr preferRelativeResize="0"/>
          <p:nvPr/>
        </p:nvPicPr>
        <p:blipFill rotWithShape="1">
          <a:blip r:embed="rId4">
            <a:alphaModFix/>
          </a:blip>
          <a:srcRect b="0" l="0" r="0" t="0"/>
          <a:stretch/>
        </p:blipFill>
        <p:spPr>
          <a:xfrm>
            <a:off x="6858000" y="2133600"/>
            <a:ext cx="1693863" cy="1493838"/>
          </a:xfrm>
          <a:prstGeom prst="rect">
            <a:avLst/>
          </a:prstGeom>
          <a:noFill/>
          <a:ln>
            <a:noFill/>
          </a:ln>
        </p:spPr>
      </p:pic>
      <p:pic>
        <p:nvPicPr>
          <p:cNvPr id="11755" name="Google Shape;11755;p1623"/>
          <p:cNvPicPr preferRelativeResize="0"/>
          <p:nvPr/>
        </p:nvPicPr>
        <p:blipFill rotWithShape="1">
          <a:blip r:embed="rId5">
            <a:alphaModFix/>
          </a:blip>
          <a:srcRect b="0" l="0" r="0" t="0"/>
          <a:stretch/>
        </p:blipFill>
        <p:spPr>
          <a:xfrm>
            <a:off x="2057400" y="4267200"/>
            <a:ext cx="2362200" cy="1895475"/>
          </a:xfrm>
          <a:prstGeom prst="rect">
            <a:avLst/>
          </a:prstGeom>
          <a:noFill/>
          <a:ln>
            <a:noFill/>
          </a:ln>
        </p:spPr>
      </p:pic>
      <p:sp>
        <p:nvSpPr>
          <p:cNvPr id="11756" name="Google Shape;11756;p1623"/>
          <p:cNvSpPr/>
          <p:nvPr/>
        </p:nvSpPr>
        <p:spPr>
          <a:xfrm>
            <a:off x="228600" y="4267200"/>
            <a:ext cx="1905000" cy="1905000"/>
          </a:xfrm>
          <a:prstGeom prst="rect">
            <a:avLst/>
          </a:prstGeom>
          <a:noFill/>
          <a:ln>
            <a:noFill/>
          </a:ln>
        </p:spPr>
        <p:txBody>
          <a:bodyPr anchorCtr="0" anchor="t" bIns="45700" lIns="91425" spcFirstLastPara="1" rIns="91425" wrap="square" tIns="45700">
            <a:noAutofit/>
          </a:bodyPr>
          <a:lstStyle/>
          <a:p>
            <a:pPr indent="-168275" lvl="0" marL="168275" marR="0" rtl="0" algn="l">
              <a:lnSpc>
                <a:spcPct val="100000"/>
              </a:lnSpc>
              <a:spcBef>
                <a:spcPts val="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ABI only</a:t>
            </a:r>
            <a:endParaRPr/>
          </a:p>
          <a:p>
            <a:pPr indent="-168275" lvl="0" marL="168275"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Analysis includes aerosol effects, solar scattering and ocean BRDF</a:t>
            </a:r>
            <a:endParaRPr/>
          </a:p>
          <a:p>
            <a:pPr indent="-168275" lvl="0" marL="168275"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Wind speed &amp; angle dependent emissivity</a:t>
            </a:r>
            <a:endParaRPr/>
          </a:p>
        </p:txBody>
      </p:sp>
      <p:graphicFrame>
        <p:nvGraphicFramePr>
          <p:cNvPr id="11757" name="Google Shape;11757;p1623"/>
          <p:cNvGraphicFramePr/>
          <p:nvPr/>
        </p:nvGraphicFramePr>
        <p:xfrm>
          <a:off x="4724400" y="5053013"/>
          <a:ext cx="3000000" cy="3000000"/>
        </p:xfrm>
        <a:graphic>
          <a:graphicData uri="http://schemas.openxmlformats.org/drawingml/2006/table">
            <a:tbl>
              <a:tblPr>
                <a:noFill/>
                <a:tableStyleId>{9BAB374E-4E0C-4174-B57A-3410A80003CE}</a:tableStyleId>
              </a:tblPr>
              <a:tblGrid>
                <a:gridCol w="1981200"/>
                <a:gridCol w="1752600"/>
              </a:tblGrid>
              <a:tr h="381000">
                <a:tc>
                  <a:txBody>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Algorithm</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SST Uncertainty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2750">
                <a:tc>
                  <a:txBody>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Regression, night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0.3 – 0.4 K</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4800">
                <a:tc>
                  <a:txBody>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Regression, day</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0.3 – 0.6 K</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3075">
                <a:tc>
                  <a:txBody>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Physical retrieval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0.2 – 0.4 K</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1758" name="Google Shape;11758;p1623"/>
          <p:cNvSpPr/>
          <p:nvPr/>
        </p:nvSpPr>
        <p:spPr>
          <a:xfrm>
            <a:off x="304800" y="1752600"/>
            <a:ext cx="4038600" cy="1981200"/>
          </a:xfrm>
          <a:prstGeom prst="rect">
            <a:avLst/>
          </a:prstGeom>
          <a:noFill/>
          <a:ln>
            <a:noFill/>
          </a:ln>
        </p:spPr>
        <p:txBody>
          <a:bodyPr anchorCtr="0" anchor="t" bIns="45700" lIns="91425" spcFirstLastPara="1" rIns="91425" wrap="square" tIns="45700">
            <a:noAutofit/>
          </a:bodyPr>
          <a:lstStyle/>
          <a:p>
            <a:pPr indent="-227013" lvl="0" marL="227013" marR="0" rtl="0" algn="l">
              <a:lnSpc>
                <a:spcPct val="100000"/>
              </a:lnSpc>
              <a:spcBef>
                <a:spcPts val="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GEO complements polar-orbiting satellite SSTs</a:t>
            </a:r>
            <a:endParaRPr/>
          </a:p>
          <a:p>
            <a:pPr indent="-227013" lvl="0" marL="227013"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 GEO refresh 🡪 diurnal cycle, greater chance of cloud-free observations</a:t>
            </a:r>
            <a:endParaRPr/>
          </a:p>
          <a:p>
            <a:pPr indent="-227013" lvl="0" marL="227013"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SST applicable spectral bands: 3.9, 8.5, 10.3, 12.2, 12.4 um</a:t>
            </a:r>
            <a:endParaRPr b="0" i="0" sz="1600" u="none" cap="none" strike="noStrike">
              <a:solidFill>
                <a:srgbClr val="000000"/>
              </a:solidFill>
              <a:latin typeface="Times New Roman"/>
              <a:ea typeface="Times New Roman"/>
              <a:cs typeface="Times New Roman"/>
              <a:sym typeface="Times New Roman"/>
            </a:endParaRPr>
          </a:p>
          <a:p>
            <a:pPr indent="-227013" lvl="0" marL="227013"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Excellent GOES R resolution 2 km, nadir</a:t>
            </a:r>
            <a:endParaRPr/>
          </a:p>
          <a:p>
            <a:pPr indent="-227013" lvl="0" marL="227013" marR="0" rtl="0" algn="l">
              <a:lnSpc>
                <a:spcPct val="100000"/>
              </a:lnSpc>
              <a:spcBef>
                <a:spcPts val="320"/>
              </a:spcBef>
              <a:spcAft>
                <a:spcPts val="0"/>
              </a:spcAft>
              <a:buClr>
                <a:schemeClr val="dk1"/>
              </a:buClr>
              <a:buSzPts val="1600"/>
              <a:buFont typeface="Times New Roman"/>
              <a:buNone/>
            </a:pPr>
            <a:r>
              <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